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033a201a4_0_5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a033a201a4_0_5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033a201a4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a033a201a4_0_6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033a201a4_0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a033a201a4_0_6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033a201a4_0_6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a033a201a4_0_6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033a201a4_0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a033a201a4_0_6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033a201a4_0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a033a201a4_0_6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033a201a4_0_6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a033a201a4_0_6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033a201a4_0_6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a033a201a4_0_6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033a201a4_0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a033a201a4_0_5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033a201a4_0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a033a201a4_0_5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033a201a4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a033a201a4_0_5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033a201a4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a033a201a4_0_4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033a201a4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a033a201a4_0_4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033a201a4_0_4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a033a201a4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tcpdump –nn     will not resolve hostnames or port names, just show where the activity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tcpdump icmp    shows only icmp traffic (or, tcp, udp…)</a:t>
            </a:r>
            <a:br>
              <a:rPr lang="en-US"/>
            </a:br>
            <a:r>
              <a:rPr lang="en-US"/>
              <a:t>tcp port 53         to capture DNS traffic (can also see what domains the host is trying to find IP address for)</a:t>
            </a:r>
            <a:endParaRPr/>
          </a:p>
        </p:txBody>
      </p:sp>
      <p:sp>
        <p:nvSpPr>
          <p:cNvPr id="433" name="Google Shape;433;g2a033a201a4_0_4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033a201a4_0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a033a201a4_0_5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033a201a4_0_4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a033a201a4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tcpdump –nn     will not resolve hostnames or port names, just show where the activity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tcpdump icmp    shows only icmp traffic (or, tcp, udp…)</a:t>
            </a:r>
            <a:br>
              <a:rPr lang="en-US"/>
            </a:br>
            <a:r>
              <a:rPr lang="en-US"/>
              <a:t>tcp port 53         to capture DNS traffic (can also see what domains the host is trying to find IP address for)</a:t>
            </a:r>
            <a:endParaRPr/>
          </a:p>
        </p:txBody>
      </p:sp>
      <p:sp>
        <p:nvSpPr>
          <p:cNvPr id="442" name="Google Shape;442;g2a033a201a4_0_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033a201a4_0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a033a201a4_0_4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033a201a4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a033a201a4_0_4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033a201a4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a033a201a4_0_6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033a201a4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a033a201a4_0_6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033a201a4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a033a201a4_0_6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033a201a4_0_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a033a201a4_0_6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71"/>
            <a:ext cx="9144000" cy="68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5727762" y="4397876"/>
            <a:ext cx="3230218" cy="2048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 b="0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close up of a sign&#10;&#10;Description automatically generated"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97" y="5517204"/>
            <a:ext cx="1199683" cy="122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omputer&#10;&#10;Description automatically generated" id="100" name="Google Shape;10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85"/>
            <a:ext cx="9144000" cy="68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725557" y="4737654"/>
            <a:ext cx="4617541" cy="154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8953" y="5944771"/>
            <a:ext cx="2028290" cy="79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5"/>
            <a:ext cx="9144000" cy="685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532661" y="2443420"/>
            <a:ext cx="699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File Manipulation Tools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628650" y="365127"/>
            <a:ext cx="788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logger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1996221" y="3862562"/>
            <a:ext cx="5376000" cy="12006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logger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log a message and then viewing the last 5 lines of the syslog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the message was added to the syslog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99" y="2019178"/>
            <a:ext cx="7348835" cy="154317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532661" y="2443420"/>
            <a:ext cx="699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Shell and Script Environments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628650" y="365127"/>
            <a:ext cx="7886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Shells and Scripts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628650" y="1219201"/>
            <a:ext cx="7886700" cy="4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Shell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a user interacts with an environment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Two types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Graphical User Interface (GUI)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User clicks buttons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Command Line Interface (CLI)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User types commands to interact with environment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Typically, a shell is a CLI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Script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series of commands that automate a task for the user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628650" y="365127"/>
            <a:ext cx="78867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523875" y="1447800"/>
            <a:ext cx="78867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Scripting language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Pre-installed on most 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.py </a:t>
            </a:r>
            <a:r>
              <a:rPr lang="en-US"/>
              <a:t>is the file format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7427" y="681037"/>
            <a:ext cx="3570571" cy="4295774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94" name="Google Shape;194;p27"/>
          <p:cNvSpPr txBox="1"/>
          <p:nvPr/>
        </p:nvSpPr>
        <p:spPr>
          <a:xfrm>
            <a:off x="1835288" y="3968531"/>
            <a:ext cx="3190800" cy="6465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a Python script running in Thonny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628650" y="365127"/>
            <a:ext cx="78867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Powershell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523875" y="1447800"/>
            <a:ext cx="78867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CLI for Windows 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Scripting language inside shell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.ps1 </a:t>
            </a:r>
            <a:r>
              <a:rPr lang="en-US"/>
              <a:t>is the file format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1178063" y="3968531"/>
            <a:ext cx="3190800" cy="6465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 the PowerShell environment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7225" y="2569751"/>
            <a:ext cx="4487664" cy="30500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628650" y="365127"/>
            <a:ext cx="78867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SSH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523875" y="1447800"/>
            <a:ext cx="78867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Secure Shell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shell that allows a user to remotely connect and control another system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2047874" y="3968531"/>
            <a:ext cx="2321100" cy="6465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Accessing another system via SSH</a:t>
            </a:r>
            <a:endParaRPr/>
          </a:p>
        </p:txBody>
      </p:sp>
      <p:pic>
        <p:nvPicPr>
          <p:cNvPr descr="ssh command in Linux with Examples - GeeksforGeeks" id="210" name="Google Shape;210;p29"/>
          <p:cNvPicPr preferRelativeResize="0"/>
          <p:nvPr/>
        </p:nvPicPr>
        <p:blipFill rotWithShape="1">
          <a:blip r:embed="rId3">
            <a:alphaModFix/>
          </a:blip>
          <a:srcRect b="35859" l="0" r="39791" t="1294"/>
          <a:stretch/>
        </p:blipFill>
        <p:spPr>
          <a:xfrm>
            <a:off x="4572000" y="2979627"/>
            <a:ext cx="4266530" cy="2624137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628650" y="365127"/>
            <a:ext cx="78867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OpenSSL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523875" y="1447800"/>
            <a:ext cx="78867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 a shell or scripting language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Security that HTTPS websites use to encrypt data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8659" y="2905124"/>
            <a:ext cx="4401466" cy="2595877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18" name="Google Shape;218;p30"/>
          <p:cNvSpPr txBox="1"/>
          <p:nvPr/>
        </p:nvSpPr>
        <p:spPr>
          <a:xfrm>
            <a:off x="733425" y="3750469"/>
            <a:ext cx="3054600" cy="9234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OpenSSL’s front page of their website where you can download their latest versions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/>
          <p:nvPr/>
        </p:nvSpPr>
        <p:spPr>
          <a:xfrm>
            <a:off x="532661" y="2443420"/>
            <a:ext cx="69998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Reconnaissance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Discovery Tools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ipconfig and ifconfig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 determine the IP address or network connection status of a system, use one of the following tools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ipconfig</a:t>
            </a:r>
            <a:r>
              <a:rPr lang="en-US"/>
              <a:t> – Windows TCP/</a:t>
            </a:r>
            <a:r>
              <a:rPr lang="en-US" u="sng"/>
              <a:t>IP</a:t>
            </a:r>
            <a:r>
              <a:rPr lang="en-US"/>
              <a:t> </a:t>
            </a:r>
            <a:r>
              <a:rPr lang="en-US" u="sng"/>
              <a:t>config</a:t>
            </a:r>
            <a:r>
              <a:rPr lang="en-US"/>
              <a:t>uration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ifconfig</a:t>
            </a:r>
            <a:r>
              <a:rPr lang="en-US"/>
              <a:t> – Linux </a:t>
            </a:r>
            <a:r>
              <a:rPr lang="en-US" u="sng"/>
              <a:t>i</a:t>
            </a:r>
            <a:r>
              <a:rPr lang="en-US"/>
              <a:t>nter</a:t>
            </a:r>
            <a:r>
              <a:rPr lang="en-US" u="sng"/>
              <a:t>f</a:t>
            </a:r>
            <a:r>
              <a:rPr lang="en-US"/>
              <a:t>ace </a:t>
            </a:r>
            <a:r>
              <a:rPr lang="en-US" u="sng"/>
              <a:t>config</a:t>
            </a:r>
            <a:r>
              <a:rPr lang="en-US"/>
              <a:t>uration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ip</a:t>
            </a:r>
            <a:r>
              <a:rPr lang="en-US"/>
              <a:t> – Linux tool similar to ifconfig but more functionality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These tools can tell you if you have an IP address, allow you to reset a DHCP assignment, assign a static IP address, determine your interface’s MAC address and more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fair amount of network troubleshooting involves use of these tools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426" y="621740"/>
            <a:ext cx="7162800" cy="412432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35" name="Google Shape;235;p33"/>
          <p:cNvSpPr txBox="1"/>
          <p:nvPr/>
        </p:nvSpPr>
        <p:spPr>
          <a:xfrm>
            <a:off x="1710368" y="5175294"/>
            <a:ext cx="5723263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ipconfig /all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Windows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628650" y="365127"/>
            <a:ext cx="7886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628650" y="1219201"/>
            <a:ext cx="7886700" cy="4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</a:t>
            </a:r>
            <a:r>
              <a:rPr lang="en-US" u="sng"/>
              <a:t>cat</a:t>
            </a:r>
            <a:r>
              <a:rPr lang="en-US"/>
              <a:t>enate command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Commonly used to read files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Example: cat sherlock.txt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This command will display the text file sherlock.txt in the terminal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Also used to combine files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Example: cat bill1754.txt &gt; constitution.txt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This command will put the bill1754.txt into the constitution.txt file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11" y="1049177"/>
            <a:ext cx="7115175" cy="380173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1" name="Google Shape;241;p34"/>
          <p:cNvSpPr txBox="1"/>
          <p:nvPr/>
        </p:nvSpPr>
        <p:spPr>
          <a:xfrm>
            <a:off x="1710368" y="5184819"/>
            <a:ext cx="5723263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ifconfig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Linux system</a:t>
            </a:r>
            <a:endParaRPr/>
          </a:p>
        </p:txBody>
      </p:sp>
      <p:pic>
        <p:nvPicPr>
          <p:cNvPr descr="Icon&#10;&#10;Description automatically generated" id="242" name="Google Shape;242;p34"/>
          <p:cNvPicPr preferRelativeResize="0"/>
          <p:nvPr/>
        </p:nvPicPr>
        <p:blipFill rotWithShape="1">
          <a:blip r:embed="rId4">
            <a:alphaModFix/>
          </a:blip>
          <a:srcRect b="26616" l="16945" r="17222" t="16945"/>
          <a:stretch/>
        </p:blipFill>
        <p:spPr>
          <a:xfrm>
            <a:off x="8129586" y="180975"/>
            <a:ext cx="890589" cy="76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0" l="0" r="16700" t="0"/>
          <a:stretch/>
        </p:blipFill>
        <p:spPr>
          <a:xfrm>
            <a:off x="946505" y="695877"/>
            <a:ext cx="6814033" cy="732874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4">
            <a:alphaModFix/>
          </a:blip>
          <a:srcRect b="0" l="0" r="3311" t="0"/>
          <a:stretch/>
        </p:blipFill>
        <p:spPr>
          <a:xfrm>
            <a:off x="193633" y="2873591"/>
            <a:ext cx="8767487" cy="263842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9" name="Google Shape;249;p35"/>
          <p:cNvSpPr txBox="1"/>
          <p:nvPr/>
        </p:nvSpPr>
        <p:spPr>
          <a:xfrm>
            <a:off x="1453193" y="5653359"/>
            <a:ext cx="5723263" cy="64633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addr show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Linux system.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this displays the addresses assigned to the devices.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1710368" y="1584169"/>
            <a:ext cx="5723263" cy="64633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link show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 Linux system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this displays the status of network link layer devices</a:t>
            </a:r>
            <a:endParaRPr/>
          </a:p>
        </p:txBody>
      </p:sp>
      <p:pic>
        <p:nvPicPr>
          <p:cNvPr descr="Icon&#10;&#10;Description automatically generated" id="251" name="Google Shape;251;p35"/>
          <p:cNvPicPr preferRelativeResize="0"/>
          <p:nvPr/>
        </p:nvPicPr>
        <p:blipFill rotWithShape="1">
          <a:blip r:embed="rId5">
            <a:alphaModFix/>
          </a:blip>
          <a:srcRect b="26616" l="16945" r="17222" t="16945"/>
          <a:stretch/>
        </p:blipFill>
        <p:spPr>
          <a:xfrm>
            <a:off x="7815443" y="66514"/>
            <a:ext cx="1133475" cy="97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628650" y="365127"/>
            <a:ext cx="7886700" cy="892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ping</a:t>
            </a:r>
            <a:endParaRPr/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628650" y="1352550"/>
            <a:ext cx="7886700" cy="4824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Tests network connectivity by sending an echo request  via Internet Control Message Protocol (ICMP) to the specified host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Tool responds with round-trip time (in milliseconds)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1ms = 1/1000 second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Also provides Time To Live (TTL) of the ICMP request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TTL varies by operating system: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Windows = 128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Linux = 255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Mac = 64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hping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Used to test the security of a 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Allows the pentester to create their own TCP/IP packets in order to test certain things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974" y="815677"/>
            <a:ext cx="6353854" cy="3870623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Icon&#10;&#10;Description automatically generated" id="263" name="Google Shape;263;p37"/>
          <p:cNvPicPr preferRelativeResize="0"/>
          <p:nvPr/>
        </p:nvPicPr>
        <p:blipFill rotWithShape="1">
          <a:blip r:embed="rId4">
            <a:alphaModFix/>
          </a:blip>
          <a:srcRect b="26616" l="16945" r="17222" t="16945"/>
          <a:stretch/>
        </p:blipFill>
        <p:spPr>
          <a:xfrm>
            <a:off x="7886700" y="171450"/>
            <a:ext cx="1133475" cy="97173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1072685" y="4996134"/>
            <a:ext cx="6450431" cy="64633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ping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Linux system.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Linux will continually ping a system until stopped by a user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588" y="1415135"/>
            <a:ext cx="7274823" cy="308066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descr="Image result for microsoft logo" id="270" name="Google Shape;270;p3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1710367" y="4796534"/>
            <a:ext cx="5723263" cy="64633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Windows system.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Windows will only send 4 ping requests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traceroute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Determines path a packet takes to a destination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traceroute</a:t>
            </a:r>
            <a:r>
              <a:rPr lang="en-US"/>
              <a:t> on Linux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tracert</a:t>
            </a:r>
            <a:r>
              <a:rPr lang="en-US"/>
              <a:t> on Windows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tracepath</a:t>
            </a:r>
            <a:r>
              <a:rPr lang="en-US"/>
              <a:t> on Chromebook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Uses ICMP Time to Live Exceeded error message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TTL refers to number of hops, not actual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Not always accurate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Some networks block ICMP requests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Some networks deprioritize ICMP requests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Hops not responding shown with asterisk ( * 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54" y="1609725"/>
            <a:ext cx="7984095" cy="276867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Icon&#10;&#10;Description automatically generated" id="283" name="Google Shape;283;p40"/>
          <p:cNvPicPr preferRelativeResize="0"/>
          <p:nvPr/>
        </p:nvPicPr>
        <p:blipFill rotWithShape="1">
          <a:blip r:embed="rId4">
            <a:alphaModFix/>
          </a:blip>
          <a:srcRect b="26616" l="16945" r="17222" t="16945"/>
          <a:stretch/>
        </p:blipFill>
        <p:spPr>
          <a:xfrm>
            <a:off x="7886700" y="171450"/>
            <a:ext cx="1133475" cy="97173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1710368" y="4586984"/>
            <a:ext cx="5723263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traceroute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Linux system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510" y="1200699"/>
            <a:ext cx="7024975" cy="359583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90" name="Google Shape;290;p41"/>
          <p:cNvSpPr txBox="1"/>
          <p:nvPr/>
        </p:nvSpPr>
        <p:spPr>
          <a:xfrm>
            <a:off x="1710365" y="5010970"/>
            <a:ext cx="5723263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tracert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Windows system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nslookup and dig</a:t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Query DNS servers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“What is the IP address for &lt;hostname&gt; ?”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Courier"/>
                <a:ea typeface="Courier"/>
                <a:cs typeface="Courier"/>
                <a:sym typeface="Courier"/>
              </a:rPr>
              <a:t>nslookup</a:t>
            </a:r>
            <a:endParaRPr sz="2400"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Simple lookup of domain names and matching IP addresses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Courier"/>
                <a:ea typeface="Courier"/>
                <a:cs typeface="Courier"/>
                <a:sym typeface="Courier"/>
              </a:rPr>
              <a:t>dig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Domain Information Groper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More detailed domain information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record : </a:t>
            </a:r>
            <a:r>
              <a:rPr lang="en-US" u="sng"/>
              <a:t>A</a:t>
            </a:r>
            <a:r>
              <a:rPr lang="en-US"/>
              <a:t>ddress of network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MX record : “</a:t>
            </a:r>
            <a:r>
              <a:rPr lang="en-US" u="sng"/>
              <a:t>m</a:t>
            </a:r>
            <a:r>
              <a:rPr lang="en-US"/>
              <a:t>ail e</a:t>
            </a:r>
            <a:r>
              <a:rPr lang="en-US" u="sng"/>
              <a:t>x</a:t>
            </a:r>
            <a:r>
              <a:rPr lang="en-US"/>
              <a:t>change” (server than handles inbound email)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NS record : </a:t>
            </a:r>
            <a:r>
              <a:rPr lang="en-US" u="sng"/>
              <a:t>n</a:t>
            </a:r>
            <a:r>
              <a:rPr lang="en-US"/>
              <a:t>ame </a:t>
            </a:r>
            <a:r>
              <a:rPr lang="en-US" u="sng"/>
              <a:t>s</a:t>
            </a:r>
            <a:r>
              <a:rPr lang="en-US"/>
              <a:t>ervers (DNS) responsible for this domain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TXT record : notes for other networks to reference (serves many purposes)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SOA record : Start of Authority, the primary authoritative DNS server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258" y="679805"/>
            <a:ext cx="5334000" cy="27813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1796" y="918911"/>
            <a:ext cx="5991225" cy="427672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3" name="Google Shape;303;p43"/>
          <p:cNvSpPr txBox="1"/>
          <p:nvPr/>
        </p:nvSpPr>
        <p:spPr>
          <a:xfrm>
            <a:off x="280626" y="3858444"/>
            <a:ext cx="2814999" cy="92333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Screenshots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nslookup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cyber.org’s website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1710368" y="5175294"/>
            <a:ext cx="5723400" cy="6465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sherlock.txt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the text is displayed in the terminal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6232" y="255071"/>
            <a:ext cx="4991532" cy="459525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365127"/>
            <a:ext cx="7886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96" y="604837"/>
            <a:ext cx="6935407" cy="452179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9" name="Google Shape;309;p44"/>
          <p:cNvSpPr txBox="1"/>
          <p:nvPr/>
        </p:nvSpPr>
        <p:spPr>
          <a:xfrm>
            <a:off x="1757000" y="5311007"/>
            <a:ext cx="5701075" cy="64633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 ANY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how much more information is provided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628650" y="365127"/>
            <a:ext cx="7886700" cy="1044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arp</a:t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628650" y="1533525"/>
            <a:ext cx="7886700" cy="4643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/>
              <a:t>A</a:t>
            </a:r>
            <a:r>
              <a:rPr lang="en-US"/>
              <a:t>ddress </a:t>
            </a:r>
            <a:r>
              <a:rPr lang="en-US" u="sng"/>
              <a:t>R</a:t>
            </a:r>
            <a:r>
              <a:rPr lang="en-US"/>
              <a:t>esolution </a:t>
            </a:r>
            <a:r>
              <a:rPr lang="en-US" u="sng"/>
              <a:t>P</a:t>
            </a:r>
            <a:r>
              <a:rPr lang="en-US"/>
              <a:t>rotocol (ARP)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arp command allows you to view/modify the arp table on the host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arp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View host’s ARP table, formatted into columns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arp -a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View host’s ARP table, no columns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arp -n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Show numeric address, do not resolve hostnames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arp -d &lt;ip_addr&gt;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Remove ip_addr from ARP table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 rotWithShape="1">
          <a:blip r:embed="rId3">
            <a:alphaModFix/>
          </a:blip>
          <a:srcRect b="0" l="0" r="12488" t="0"/>
          <a:stretch/>
        </p:blipFill>
        <p:spPr>
          <a:xfrm>
            <a:off x="466725" y="3338225"/>
            <a:ext cx="8210550" cy="151447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21" name="Google Shape;3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75" y="405898"/>
            <a:ext cx="8210550" cy="169545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2" name="Google Shape;322;p46"/>
          <p:cNvSpPr txBox="1"/>
          <p:nvPr/>
        </p:nvSpPr>
        <p:spPr>
          <a:xfrm>
            <a:off x="1576025" y="2292803"/>
            <a:ext cx="5701075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  <a:endParaRPr/>
          </a:p>
        </p:txBody>
      </p:sp>
      <p:sp>
        <p:nvSpPr>
          <p:cNvPr id="323" name="Google Shape;323;p46"/>
          <p:cNvSpPr txBox="1"/>
          <p:nvPr/>
        </p:nvSpPr>
        <p:spPr>
          <a:xfrm>
            <a:off x="1296541" y="4972060"/>
            <a:ext cx="5701075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 -a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628650" y="365127"/>
            <a:ext cx="7886700" cy="1025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route</a:t>
            </a:r>
            <a:endParaRPr/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628650" y="1390651"/>
            <a:ext cx="7886700" cy="478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Shows a system’s routing table and allows a user to modify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routing table is data stored on a network (typically on the router)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Lists routes to different hosts on that network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route</a:t>
            </a:r>
            <a:r>
              <a:rPr lang="en-US"/>
              <a:t>, a user can view certain routes and alter them for various reasons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755" y="280591"/>
            <a:ext cx="5777320" cy="562652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35" name="Google Shape;335;p48"/>
          <p:cNvSpPr txBox="1"/>
          <p:nvPr/>
        </p:nvSpPr>
        <p:spPr>
          <a:xfrm>
            <a:off x="542925" y="2495560"/>
            <a:ext cx="2114550" cy="120032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 PRINT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 on a Windows system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netstat</a:t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Monitors network connections to and from host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Net</a:t>
            </a:r>
            <a:r>
              <a:rPr lang="en-US"/>
              <a:t>work </a:t>
            </a:r>
            <a:r>
              <a:rPr lang="en-US" u="sng"/>
              <a:t>stat</a:t>
            </a:r>
            <a:r>
              <a:rPr lang="en-US"/>
              <a:t>istics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Displays all ports host is listening 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Many options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netstat -a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Show all active connections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netstat -at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Show all active TCP connections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netstat -n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Do not resolve names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015" y="441176"/>
            <a:ext cx="7457059" cy="459997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47" name="Google Shape;347;p50"/>
          <p:cNvSpPr txBox="1"/>
          <p:nvPr/>
        </p:nvSpPr>
        <p:spPr>
          <a:xfrm>
            <a:off x="1847849" y="5216495"/>
            <a:ext cx="5686425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netstat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628650" y="365127"/>
            <a:ext cx="7886700" cy="873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nmap</a:t>
            </a:r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628650" y="1238251"/>
            <a:ext cx="7886700" cy="4581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/>
              <a:t>N</a:t>
            </a:r>
            <a:r>
              <a:rPr lang="en-US"/>
              <a:t>etwork </a:t>
            </a:r>
            <a:r>
              <a:rPr lang="en-US" u="sng"/>
              <a:t>Map</a:t>
            </a:r>
            <a:r>
              <a:rPr lang="en-US"/>
              <a:t>per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Search for hosts on a network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Scan range of IP addresses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Rogue system detection (“Wait, who is </a:t>
            </a:r>
            <a:r>
              <a:rPr i="1" lang="en-US"/>
              <a:t>that</a:t>
            </a:r>
            <a:r>
              <a:rPr lang="en-US"/>
              <a:t> IP address?”)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Scan for open ports on host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Identify services available on a host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Fingerprint operating systems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“What’s OS is behind that IP?”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NSE files (</a:t>
            </a:r>
            <a:r>
              <a:rPr lang="en-US" u="sng"/>
              <a:t>n</a:t>
            </a:r>
            <a:r>
              <a:rPr lang="en-US"/>
              <a:t>map </a:t>
            </a:r>
            <a:r>
              <a:rPr lang="en-US" u="sng"/>
              <a:t>s</a:t>
            </a:r>
            <a:r>
              <a:rPr lang="en-US"/>
              <a:t>cripting </a:t>
            </a:r>
            <a:r>
              <a:rPr lang="en-US" u="sng"/>
              <a:t>e</a:t>
            </a:r>
            <a:r>
              <a:rPr lang="en-US"/>
              <a:t>ngine) allows for more specialized scans, helps filter complex queries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866" y="462056"/>
            <a:ext cx="6408267" cy="395670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9" name="Google Shape;359;p52"/>
          <p:cNvSpPr txBox="1"/>
          <p:nvPr/>
        </p:nvSpPr>
        <p:spPr>
          <a:xfrm>
            <a:off x="1728786" y="4959320"/>
            <a:ext cx="5686425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nmap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628650" y="365127"/>
            <a:ext cx="7886700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Nessus</a:t>
            </a:r>
            <a:endParaRPr/>
          </a:p>
        </p:txBody>
      </p:sp>
      <p:sp>
        <p:nvSpPr>
          <p:cNvPr id="365" name="Google Shape;365;p53"/>
          <p:cNvSpPr txBox="1"/>
          <p:nvPr>
            <p:ph idx="1" type="body"/>
          </p:nvPr>
        </p:nvSpPr>
        <p:spPr>
          <a:xfrm>
            <a:off x="628650" y="1428750"/>
            <a:ext cx="7886700" cy="4710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Similar to nmap, scans a system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Finds open ports, protocols, versions, etc…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Also scans for vulnerabilities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Shows how to patch discovered vulnerabilities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Open-source software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Used alongside other tools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Nexpose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OpenVAS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710368" y="2055652"/>
            <a:ext cx="5723400" cy="9234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panda.txt &gt; sherlock.txt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contents of panda.txt will have been copied and stored as a file sherlock.txt (this will overwrite a file)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348" y="1393869"/>
            <a:ext cx="6315297" cy="523893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3865" y="3702584"/>
            <a:ext cx="6496265" cy="52389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8" name="Google Shape;128;p18"/>
          <p:cNvSpPr txBox="1"/>
          <p:nvPr/>
        </p:nvSpPr>
        <p:spPr>
          <a:xfrm>
            <a:off x="1710368" y="4540801"/>
            <a:ext cx="5723400" cy="9234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panda.txt &gt;&gt; sherlock.txt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contents of panda.txt will have been copied and stored at the end of file sherlock.txt (this will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overwrite a file)</a:t>
            </a:r>
            <a:endParaRPr/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628650" y="365127"/>
            <a:ext cx="7886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628650" y="365127"/>
            <a:ext cx="7886700" cy="96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netcat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628650" y="1571625"/>
            <a:ext cx="7886700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Read and Write directly to network interface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Open port and communicate directly via TCP or UDP packets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Versatile tool – command is actually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nc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Monitor a port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Transfer data via a port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Simple port scan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Basic telnet client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Quick, easy backdoor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 port to operate 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Open a “hotline” service for remote connection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Transfer plain text through netcat backdoor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25" y="830861"/>
            <a:ext cx="8058150" cy="448627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7" name="Google Shape;377;p55"/>
          <p:cNvSpPr/>
          <p:nvPr/>
        </p:nvSpPr>
        <p:spPr>
          <a:xfrm>
            <a:off x="5776821" y="1516828"/>
            <a:ext cx="365760" cy="2033196"/>
          </a:xfrm>
          <a:prstGeom prst="rightBrace">
            <a:avLst>
              <a:gd fmla="val 75980" name="adj1"/>
              <a:gd fmla="val 50000" name="adj2"/>
            </a:avLst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5"/>
          <p:cNvSpPr txBox="1"/>
          <p:nvPr/>
        </p:nvSpPr>
        <p:spPr>
          <a:xfrm>
            <a:off x="6353812" y="2210260"/>
            <a:ext cx="14404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HTML header</a:t>
            </a:r>
            <a:br>
              <a:rPr b="1"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1"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information</a:t>
            </a:r>
            <a:endParaRPr/>
          </a:p>
        </p:txBody>
      </p:sp>
      <p:sp>
        <p:nvSpPr>
          <p:cNvPr id="379" name="Google Shape;379;p55"/>
          <p:cNvSpPr/>
          <p:nvPr/>
        </p:nvSpPr>
        <p:spPr>
          <a:xfrm>
            <a:off x="5778605" y="3659454"/>
            <a:ext cx="365760" cy="1504214"/>
          </a:xfrm>
          <a:prstGeom prst="rightBrace">
            <a:avLst>
              <a:gd fmla="val 75980" name="adj1"/>
              <a:gd fmla="val 50000" name="adj2"/>
            </a:avLst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5"/>
          <p:cNvSpPr txBox="1"/>
          <p:nvPr/>
        </p:nvSpPr>
        <p:spPr>
          <a:xfrm>
            <a:off x="6353812" y="4088395"/>
            <a:ext cx="1440413" cy="646331"/>
          </a:xfrm>
          <a:prstGeom prst="rect">
            <a:avLst/>
          </a:prstGeom>
          <a:solidFill>
            <a:srgbClr val="000000">
              <a:alpha val="8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HTML</a:t>
            </a:r>
            <a:br>
              <a:rPr b="1"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1" lang="en-US" sz="18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contents</a:t>
            </a:r>
            <a:endParaRPr/>
          </a:p>
        </p:txBody>
      </p:sp>
      <p:sp>
        <p:nvSpPr>
          <p:cNvPr id="381" name="Google Shape;381;p55"/>
          <p:cNvSpPr txBox="1"/>
          <p:nvPr/>
        </p:nvSpPr>
        <p:spPr>
          <a:xfrm>
            <a:off x="1728787" y="5423675"/>
            <a:ext cx="5686425" cy="36933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netcat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 rotWithShape="1">
          <a:blip r:embed="rId3">
            <a:alphaModFix/>
          </a:blip>
          <a:srcRect b="2956" l="0" r="0" t="0"/>
          <a:stretch/>
        </p:blipFill>
        <p:spPr>
          <a:xfrm>
            <a:off x="412209" y="1223400"/>
            <a:ext cx="6619875" cy="187642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87" name="Google Shape;387;p56"/>
          <p:cNvPicPr preferRelativeResize="0"/>
          <p:nvPr/>
        </p:nvPicPr>
        <p:blipFill rotWithShape="1">
          <a:blip r:embed="rId4">
            <a:alphaModFix/>
          </a:blip>
          <a:srcRect b="28841" l="0" r="0" t="0"/>
          <a:stretch/>
        </p:blipFill>
        <p:spPr>
          <a:xfrm>
            <a:off x="3316774" y="4418492"/>
            <a:ext cx="5400675" cy="133522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8" name="Google Shape;388;p56"/>
          <p:cNvSpPr txBox="1"/>
          <p:nvPr/>
        </p:nvSpPr>
        <p:spPr>
          <a:xfrm>
            <a:off x="1401945" y="309000"/>
            <a:ext cx="66198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nc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– Windows host creates “listen” server on port 1234</a:t>
            </a:r>
            <a:b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Stores incoming data in data.txt file</a:t>
            </a:r>
            <a:b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When data arrives, user sends message saying file received</a:t>
            </a:r>
            <a:b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3846588" y="3218163"/>
            <a:ext cx="52974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nc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– Linux host connects to server over port 1234</a:t>
            </a:r>
            <a:b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Sends contents of data.txt file</a:t>
            </a:r>
            <a:b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Sees message from recipient saying file received</a:t>
            </a:r>
            <a:b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CTRL+C closes connection</a:t>
            </a:r>
            <a:endParaRPr/>
          </a:p>
        </p:txBody>
      </p:sp>
      <p:sp>
        <p:nvSpPr>
          <p:cNvPr id="390" name="Google Shape;390;p56"/>
          <p:cNvSpPr/>
          <p:nvPr/>
        </p:nvSpPr>
        <p:spPr>
          <a:xfrm flipH="1">
            <a:off x="1204854" y="2710250"/>
            <a:ext cx="1549101" cy="2582510"/>
          </a:xfrm>
          <a:prstGeom prst="bentUpArrow">
            <a:avLst>
              <a:gd fmla="val 25000" name="adj1"/>
              <a:gd fmla="val 25000" name="adj2"/>
              <a:gd fmla="val 35417" name="adj3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28650" y="365127"/>
            <a:ext cx="7886700" cy="7778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curl</a:t>
            </a:r>
            <a:endParaRPr/>
          </a:p>
        </p:txBody>
      </p:sp>
      <p:sp>
        <p:nvSpPr>
          <p:cNvPr id="396" name="Google Shape;396;p57"/>
          <p:cNvSpPr txBox="1"/>
          <p:nvPr>
            <p:ph idx="1" type="body"/>
          </p:nvPr>
        </p:nvSpPr>
        <p:spPr>
          <a:xfrm>
            <a:off x="628650" y="1219200"/>
            <a:ext cx="7886700" cy="4957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Tool used to transfer data from one server to another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Variety of protocols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HTTP, IMAP, SMTP, etc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7" name="Google Shape;3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514" y="3429000"/>
            <a:ext cx="5706271" cy="164805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8" name="Google Shape;398;p57"/>
          <p:cNvSpPr txBox="1"/>
          <p:nvPr/>
        </p:nvSpPr>
        <p:spPr>
          <a:xfrm>
            <a:off x="1728787" y="5303843"/>
            <a:ext cx="5686425" cy="64633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of running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curl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a simple curl command will fetch headers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type="title"/>
          </p:nvPr>
        </p:nvSpPr>
        <p:spPr>
          <a:xfrm>
            <a:off x="628650" y="365126"/>
            <a:ext cx="7886700" cy="101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Data Gathering Tools</a:t>
            </a:r>
            <a:endParaRPr/>
          </a:p>
        </p:txBody>
      </p:sp>
      <p:sp>
        <p:nvSpPr>
          <p:cNvPr id="404" name="Google Shape;404;p58"/>
          <p:cNvSpPr txBox="1"/>
          <p:nvPr>
            <p:ph idx="1" type="body"/>
          </p:nvPr>
        </p:nvSpPr>
        <p:spPr>
          <a:xfrm>
            <a:off x="628650" y="1839911"/>
            <a:ext cx="8067675" cy="465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theHarvester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Open-source tool that gathers information about a company or domain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Similar to running a Google search or social media search into a company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Scanless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Uses multiple port scanners to run the scans for you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Does not give up your IP Address</a:t>
            </a:r>
            <a:endParaRPr/>
          </a:p>
        </p:txBody>
      </p:sp>
      <p:pic>
        <p:nvPicPr>
          <p:cNvPr id="405" name="Google Shape;40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5200" y="949325"/>
            <a:ext cx="2311125" cy="1056273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8650" y="365126"/>
            <a:ext cx="7886700" cy="101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Data Gathering Tools</a:t>
            </a:r>
            <a:endParaRPr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628650" y="1839911"/>
            <a:ext cx="8067675" cy="465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Sn1per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Combines tools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whois, ping, nmap, etc…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be traced back to user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dnsenum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Finds DNS records and other information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Gathers all the servers and DNS entries for an organization</a:t>
            </a:r>
            <a:endParaRPr/>
          </a:p>
        </p:txBody>
      </p:sp>
      <p:pic>
        <p:nvPicPr>
          <p:cNvPr id="412" name="Google Shape;41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1956" y="1630621"/>
            <a:ext cx="2644369" cy="1348857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Cuckoo</a:t>
            </a:r>
            <a:endParaRPr/>
          </a:p>
        </p:txBody>
      </p:sp>
      <p:sp>
        <p:nvSpPr>
          <p:cNvPr id="418" name="Google Shape;418;p6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Sandboxed environment that a company is able to put a file into and find out how it will act in the isolated environment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use this tool to test out programs before putting them on their networks and figuring out if they are malware or not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/>
          <p:nvPr/>
        </p:nvSpPr>
        <p:spPr>
          <a:xfrm>
            <a:off x="532661" y="2443420"/>
            <a:ext cx="6999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Packet Capture and Replay Tools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>
            <p:ph type="title"/>
          </p:nvPr>
        </p:nvSpPr>
        <p:spPr>
          <a:xfrm>
            <a:off x="628650" y="365127"/>
            <a:ext cx="78867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tcpdump and Wireshark</a:t>
            </a:r>
            <a:endParaRPr/>
          </a:p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628650" y="1690689"/>
            <a:ext cx="7886700" cy="4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Packet analyzers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Filters give ability to only view certain packet types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Record network traffic and write to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pcap</a:t>
            </a:r>
            <a:r>
              <a:rPr lang="en-US"/>
              <a:t>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Very useful, usually for feeding into another tool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tcpdump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Command Line Interface (CLI)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Wireshark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Graphical User Interface (GUI)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/>
        </p:nvSpPr>
        <p:spPr>
          <a:xfrm>
            <a:off x="1418141" y="5606341"/>
            <a:ext cx="7182300" cy="3693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command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tcpdump icmp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watch for only ICMP packets </a:t>
            </a:r>
            <a:endParaRPr/>
          </a:p>
        </p:txBody>
      </p:sp>
      <p:sp>
        <p:nvSpPr>
          <p:cNvPr id="436" name="Google Shape;436;p63"/>
          <p:cNvSpPr txBox="1"/>
          <p:nvPr/>
        </p:nvSpPr>
        <p:spPr>
          <a:xfrm>
            <a:off x="1781034" y="2693834"/>
            <a:ext cx="5763000" cy="3693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command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tcpdump –nn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show all packets</a:t>
            </a:r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 rotWithShape="1">
          <a:blip r:embed="rId3">
            <a:alphaModFix/>
          </a:blip>
          <a:srcRect b="0" l="0" r="2123" t="0"/>
          <a:stretch/>
        </p:blipFill>
        <p:spPr>
          <a:xfrm>
            <a:off x="759312" y="399356"/>
            <a:ext cx="7625375" cy="221538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38" name="Google Shape;438;p63"/>
          <p:cNvPicPr preferRelativeResize="0"/>
          <p:nvPr/>
        </p:nvPicPr>
        <p:blipFill rotWithShape="1">
          <a:blip r:embed="rId4">
            <a:alphaModFix/>
          </a:blip>
          <a:srcRect b="8999" l="0" r="2123" t="0"/>
          <a:stretch/>
        </p:blipFill>
        <p:spPr>
          <a:xfrm>
            <a:off x="1150661" y="3525695"/>
            <a:ext cx="7395127" cy="1955183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head and tail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head command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Show the first few lines of a file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Default is 10 lines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-n will change the number of lines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tail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Show the last few lines of a file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Default is also 10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-n will change the number of lines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/>
        </p:nvSpPr>
        <p:spPr>
          <a:xfrm>
            <a:off x="2004630" y="5406316"/>
            <a:ext cx="5134800" cy="3693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Wireshark to capture and analyze packets</a:t>
            </a:r>
            <a:endParaRPr/>
          </a:p>
        </p:txBody>
      </p:sp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5315" y="601789"/>
            <a:ext cx="5913370" cy="4507285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5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tcpreplay</a:t>
            </a:r>
            <a:endParaRPr/>
          </a:p>
        </p:txBody>
      </p:sp>
      <p:sp>
        <p:nvSpPr>
          <p:cNvPr id="451" name="Google Shape;451;p65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Captures network traffic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But also replays the packets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Packets can be modified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Then replayed with the altered packets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Powerful for malicious actors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Replay authentication packets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cpreplay - PCAP Editing and Replaying Utility - SecTechno" id="456" name="Google Shape;456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469" y="1140579"/>
            <a:ext cx="6769200" cy="24786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57" name="Google Shape;457;p66"/>
          <p:cNvSpPr txBox="1"/>
          <p:nvPr/>
        </p:nvSpPr>
        <p:spPr>
          <a:xfrm>
            <a:off x="1550002" y="4072815"/>
            <a:ext cx="6044100" cy="3693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tcpreplay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replay previously captured packets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928943"/>
            <a:ext cx="4176122" cy="232430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341" y="4076640"/>
            <a:ext cx="7125317" cy="137171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2" name="Google Shape;142;p20"/>
          <p:cNvSpPr txBox="1"/>
          <p:nvPr/>
        </p:nvSpPr>
        <p:spPr>
          <a:xfrm>
            <a:off x="790574" y="2091094"/>
            <a:ext cx="3257700" cy="9234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Screenshots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(default of 10 lines) and tail (specifying 5 lines)</a:t>
            </a:r>
            <a:endParaRPr/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head and tail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28650" y="365127"/>
            <a:ext cx="788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grep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628650" y="1371600"/>
            <a:ext cx="7886700" cy="4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Searches for patterns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Commonly used to search for a string of text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759" y="2428691"/>
            <a:ext cx="5834797" cy="361015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1" name="Google Shape;151;p21"/>
          <p:cNvSpPr txBox="1"/>
          <p:nvPr/>
        </p:nvSpPr>
        <p:spPr>
          <a:xfrm>
            <a:off x="202444" y="3003350"/>
            <a:ext cx="2575800" cy="17547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Screenshots of running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grep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for all patterns of “Lucie” in twocities.txt text. Every line with “Lucie” is displayed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628650" y="365127"/>
            <a:ext cx="788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chmod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628650" y="1371600"/>
            <a:ext cx="7886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Change Mode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Controls permissions a user has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Numerically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1 - execute, 2 - write, 4 - read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Add them up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Letters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 - execute, w - write, r - read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Combine letters for combination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5939571" y="3535144"/>
            <a:ext cx="2575800" cy="6465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 -l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display the permissions for the users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714" y="4371334"/>
            <a:ext cx="7601222" cy="201154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cxnSp>
        <p:nvCxnSpPr>
          <p:cNvPr id="160" name="Google Shape;160;p22"/>
          <p:cNvCxnSpPr/>
          <p:nvPr/>
        </p:nvCxnSpPr>
        <p:spPr>
          <a:xfrm flipH="1">
            <a:off x="2038500" y="3886200"/>
            <a:ext cx="4057500" cy="13716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628650" y="365127"/>
            <a:ext cx="78867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logger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628650" y="1371600"/>
            <a:ext cx="7886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Allows a user to enter messages into the system log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Default location: /var/log/syslog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577" y="2890836"/>
            <a:ext cx="5584774" cy="2809874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68" name="Google Shape;168;p23"/>
          <p:cNvSpPr txBox="1"/>
          <p:nvPr/>
        </p:nvSpPr>
        <p:spPr>
          <a:xfrm>
            <a:off x="205521" y="3719810"/>
            <a:ext cx="2575800" cy="92340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Displaying the first 15 lines of the default syslog on a system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security Template_4x3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